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3" r:id="rId3"/>
    <p:sldId id="268" r:id="rId4"/>
    <p:sldId id="266" r:id="rId5"/>
    <p:sldId id="257" r:id="rId6"/>
    <p:sldId id="258" r:id="rId7"/>
    <p:sldId id="259" r:id="rId8"/>
    <p:sldId id="269" r:id="rId9"/>
    <p:sldId id="260" r:id="rId10"/>
    <p:sldId id="262" r:id="rId11"/>
    <p:sldId id="264" r:id="rId12"/>
    <p:sldId id="265" r:id="rId13"/>
    <p:sldId id="271" r:id="rId14"/>
    <p:sldId id="273" r:id="rId15"/>
    <p:sldId id="261" r:id="rId16"/>
    <p:sldId id="275" r:id="rId17"/>
    <p:sldId id="276" r:id="rId18"/>
    <p:sldId id="274" r:id="rId19"/>
    <p:sldId id="270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604A"/>
    <a:srgbClr val="1D1D1D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3"/>
    <p:restoredTop sz="94653"/>
  </p:normalViewPr>
  <p:slideViewPr>
    <p:cSldViewPr snapToGrid="0" snapToObjects="1">
      <p:cViewPr varScale="1">
        <p:scale>
          <a:sx n="174" d="100"/>
          <a:sy n="174" d="100"/>
        </p:scale>
        <p:origin x="4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413CC-6414-A744-BE12-B45E2AE20C85}" type="datetimeFigureOut">
              <a:rPr lang="en-US" smtClean="0"/>
              <a:t>6/18/17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09F5-A5EB-0849-9551-2F353E83A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19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413CC-6414-A744-BE12-B45E2AE20C85}" type="datetimeFigureOut">
              <a:rPr lang="en-US" smtClean="0"/>
              <a:t>6/18/17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09F5-A5EB-0849-9551-2F353E83A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498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413CC-6414-A744-BE12-B45E2AE20C85}" type="datetimeFigureOut">
              <a:rPr lang="en-US" smtClean="0"/>
              <a:t>6/18/17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09F5-A5EB-0849-9551-2F353E83A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06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413CC-6414-A744-BE12-B45E2AE20C85}" type="datetimeFigureOut">
              <a:rPr lang="en-US" smtClean="0"/>
              <a:t>6/18/17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09F5-A5EB-0849-9551-2F353E83A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10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413CC-6414-A744-BE12-B45E2AE20C85}" type="datetimeFigureOut">
              <a:rPr lang="en-US" smtClean="0"/>
              <a:t>6/18/17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09F5-A5EB-0849-9551-2F353E83A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4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413CC-6414-A744-BE12-B45E2AE20C85}" type="datetimeFigureOut">
              <a:rPr lang="en-US" smtClean="0"/>
              <a:t>6/18/17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09F5-A5EB-0849-9551-2F353E83A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18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413CC-6414-A744-BE12-B45E2AE20C85}" type="datetimeFigureOut">
              <a:rPr lang="en-US" smtClean="0"/>
              <a:t>6/18/17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09F5-A5EB-0849-9551-2F353E83A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55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413CC-6414-A744-BE12-B45E2AE20C85}" type="datetimeFigureOut">
              <a:rPr lang="en-US" smtClean="0"/>
              <a:t>6/18/17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09F5-A5EB-0849-9551-2F353E83A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42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413CC-6414-A744-BE12-B45E2AE20C85}" type="datetimeFigureOut">
              <a:rPr lang="en-US" smtClean="0"/>
              <a:t>6/18/17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09F5-A5EB-0849-9551-2F353E83A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77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413CC-6414-A744-BE12-B45E2AE20C85}" type="datetimeFigureOut">
              <a:rPr lang="en-US" smtClean="0"/>
              <a:t>6/18/17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09F5-A5EB-0849-9551-2F353E83A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9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413CC-6414-A744-BE12-B45E2AE20C85}" type="datetimeFigureOut">
              <a:rPr lang="en-US" smtClean="0"/>
              <a:t>6/18/17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09F5-A5EB-0849-9551-2F353E83A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95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413CC-6414-A744-BE12-B45E2AE20C85}" type="datetimeFigureOut">
              <a:rPr lang="en-US" smtClean="0"/>
              <a:t>6/18/17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E09F5-A5EB-0849-9551-2F353E83A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57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IMU </a:t>
            </a:r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Rocket Avionics Package, ENGR301</a:t>
            </a:r>
          </a:p>
          <a:p>
            <a:r>
              <a:rPr lang="en-US" dirty="0" smtClean="0"/>
              <a:t>Luke </a:t>
            </a:r>
            <a:r>
              <a:rPr lang="en-US" dirty="0" err="1" smtClean="0"/>
              <a:t>Davia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31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9456"/>
            <a:ext cx="5589086" cy="1325563"/>
          </a:xfrm>
        </p:spPr>
        <p:txBody>
          <a:bodyPr/>
          <a:lstStyle/>
          <a:p>
            <a:pPr algn="ctr"/>
            <a:r>
              <a:rPr lang="en-US" dirty="0" smtClean="0"/>
              <a:t>IMU Software </a:t>
            </a:r>
            <a:r>
              <a:rPr lang="en-US" dirty="0" smtClean="0"/>
              <a:t>Development </a:t>
            </a:r>
            <a:r>
              <a:rPr lang="en-US" dirty="0" smtClean="0"/>
              <a:t>Pt. 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65"/>
          <a:stretch/>
        </p:blipFill>
        <p:spPr>
          <a:xfrm>
            <a:off x="5589086" y="0"/>
            <a:ext cx="3554914" cy="6858000"/>
          </a:xfrm>
        </p:spPr>
      </p:pic>
      <p:sp>
        <p:nvSpPr>
          <p:cNvPr id="8" name="TextBox 7"/>
          <p:cNvSpPr txBox="1"/>
          <p:nvPr/>
        </p:nvSpPr>
        <p:spPr>
          <a:xfrm>
            <a:off x="0" y="1843430"/>
            <a:ext cx="558908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2400"/>
              </a:spcBef>
              <a:buFont typeface="Arial" charset="0"/>
              <a:buChar char="•"/>
            </a:pPr>
            <a:r>
              <a:rPr lang="en-US" sz="2400" dirty="0" smtClean="0"/>
              <a:t>Atom with </a:t>
            </a:r>
            <a:r>
              <a:rPr lang="en-US" sz="2400" dirty="0" err="1" smtClean="0"/>
              <a:t>PlatformIO</a:t>
            </a:r>
            <a:r>
              <a:rPr lang="en-US" sz="2400" dirty="0" smtClean="0"/>
              <a:t> used as an Integrated Development Environment.</a:t>
            </a:r>
          </a:p>
          <a:p>
            <a:pPr marL="285750" indent="-285750">
              <a:spcBef>
                <a:spcPts val="2400"/>
              </a:spcBef>
              <a:buFont typeface="Arial" charset="0"/>
              <a:buChar char="•"/>
            </a:pPr>
            <a:r>
              <a:rPr lang="en-US" sz="2400" dirty="0" smtClean="0"/>
              <a:t>Easy building and uploading of code to Teensy/Arduino, reducing turnaround time to seconds.</a:t>
            </a:r>
          </a:p>
          <a:p>
            <a:pPr marL="285750" indent="-285750">
              <a:spcBef>
                <a:spcPts val="2400"/>
              </a:spcBef>
              <a:buFont typeface="Arial" charset="0"/>
              <a:buChar char="•"/>
            </a:pPr>
            <a:r>
              <a:rPr lang="en-US" sz="2400" dirty="0" smtClean="0"/>
              <a:t>Adhering to industry best-practices where possible: </a:t>
            </a:r>
            <a:r>
              <a:rPr lang="en-US" sz="2400" dirty="0" err="1" smtClean="0"/>
              <a:t>docblocked</a:t>
            </a:r>
            <a:r>
              <a:rPr lang="en-US" sz="2400" dirty="0"/>
              <a:t> </a:t>
            </a:r>
            <a:r>
              <a:rPr lang="en-US" sz="2400" dirty="0" smtClean="0"/>
              <a:t>code, consistent naming, following patterns in other libraries.</a:t>
            </a:r>
          </a:p>
          <a:p>
            <a:pPr marL="285750" indent="-285750">
              <a:spcBef>
                <a:spcPts val="2400"/>
              </a:spcBef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4386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IMU software meets performance quality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94631"/>
          </a:xfrm>
        </p:spPr>
        <p:txBody>
          <a:bodyPr>
            <a:normAutofit/>
          </a:bodyPr>
          <a:lstStyle/>
          <a:p>
            <a:pPr>
              <a:spcBef>
                <a:spcPts val="2800"/>
              </a:spcBef>
            </a:pPr>
            <a:r>
              <a:rPr lang="en-US" sz="2000" dirty="0" smtClean="0"/>
              <a:t>Performance Quality Metrics defined in original Project Management Plan.</a:t>
            </a:r>
          </a:p>
          <a:p>
            <a:pPr>
              <a:spcBef>
                <a:spcPts val="2800"/>
              </a:spcBef>
            </a:pPr>
            <a:r>
              <a:rPr lang="en-US" sz="2000" dirty="0"/>
              <a:t>Currently able to iterate at </a:t>
            </a:r>
            <a:r>
              <a:rPr lang="en-US" sz="2000" dirty="0" smtClean="0"/>
              <a:t>25+ </a:t>
            </a:r>
            <a:r>
              <a:rPr lang="en-US" sz="2000" dirty="0"/>
              <a:t>times per second with debugging enabled on an </a:t>
            </a:r>
            <a:r>
              <a:rPr lang="en-US" sz="2000" dirty="0" smtClean="0"/>
              <a:t>Arduino running at 16MHz. Work in progress.</a:t>
            </a:r>
          </a:p>
          <a:p>
            <a:pPr>
              <a:spcBef>
                <a:spcPts val="2800"/>
              </a:spcBef>
            </a:pPr>
            <a:r>
              <a:rPr lang="en-US" sz="2000" dirty="0" smtClean="0"/>
              <a:t>Will be significantly faster on our chosen board, Teensy 3.6 (180MHz).</a:t>
            </a:r>
          </a:p>
          <a:p>
            <a:pPr>
              <a:spcBef>
                <a:spcPts val="2800"/>
              </a:spcBef>
            </a:pPr>
            <a:r>
              <a:rPr lang="en-US" sz="2000" dirty="0" smtClean="0"/>
              <a:t>Iteration time of 1ms / 1000 times per second desired.</a:t>
            </a:r>
          </a:p>
          <a:p>
            <a:pPr>
              <a:spcBef>
                <a:spcPts val="2800"/>
              </a:spcBef>
            </a:pPr>
            <a:r>
              <a:rPr lang="en-US" sz="2000" dirty="0" smtClean="0"/>
              <a:t>Tight IMU feedback needed to allow for GNC adjustments before large changes in vehicle orientation take place (this sounds nicer than “crashing into the ground”).</a:t>
            </a:r>
          </a:p>
        </p:txBody>
      </p:sp>
    </p:spTree>
    <p:extLst>
      <p:ext uri="{BB962C8B-B14F-4D97-AF65-F5344CB8AC3E}">
        <p14:creationId xmlns:p14="http://schemas.microsoft.com/office/powerpoint/2010/main" val="92462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IMU software meets correctness quality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800"/>
              </a:spcBef>
            </a:pPr>
            <a:r>
              <a:rPr lang="en-US" dirty="0" smtClean="0"/>
              <a:t>Currently outputs so-so data, but type of values meets original contract (</a:t>
            </a:r>
            <a:r>
              <a:rPr lang="en-US" dirty="0" err="1" smtClean="0"/>
              <a:t>struct</a:t>
            </a:r>
            <a:r>
              <a:rPr lang="en-US" dirty="0" smtClean="0"/>
              <a:t> containing orientation data as floats representing angle).</a:t>
            </a:r>
          </a:p>
          <a:p>
            <a:pPr>
              <a:spcBef>
                <a:spcPts val="2800"/>
              </a:spcBef>
            </a:pPr>
            <a:r>
              <a:rPr lang="en-US" dirty="0" smtClean="0"/>
              <a:t>Libraries themselves often have undocumented features, important to adhere to only the portions of code you know work. Lesson 1: View issues log on </a:t>
            </a:r>
            <a:r>
              <a:rPr lang="en-US" dirty="0" err="1" smtClean="0"/>
              <a:t>GitHub</a:t>
            </a:r>
            <a:r>
              <a:rPr lang="en-US" dirty="0" smtClean="0"/>
              <a:t> to determine software quality.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66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8487" y="0"/>
            <a:ext cx="10972799" cy="6858000"/>
          </a:xfrm>
        </p:spPr>
      </p:pic>
    </p:spTree>
    <p:extLst>
      <p:ext uri="{BB962C8B-B14F-4D97-AF65-F5344CB8AC3E}">
        <p14:creationId xmlns:p14="http://schemas.microsoft.com/office/powerpoint/2010/main" val="99738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7617"/>
            <a:ext cx="7886700" cy="929664"/>
          </a:xfrm>
        </p:spPr>
        <p:txBody>
          <a:bodyPr/>
          <a:lstStyle/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97281"/>
            <a:ext cx="7886700" cy="5079682"/>
          </a:xfrm>
        </p:spPr>
        <p:txBody>
          <a:bodyPr/>
          <a:lstStyle/>
          <a:p>
            <a:pPr>
              <a:spcBef>
                <a:spcPts val="2800"/>
              </a:spcBef>
            </a:pPr>
            <a:r>
              <a:rPr lang="en-US" dirty="0" smtClean="0"/>
              <a:t>Why document code? Humans suck at parsing. Any team member should be able to work on code in a couple of minutes.</a:t>
            </a:r>
          </a:p>
          <a:p>
            <a:pPr>
              <a:spcBef>
                <a:spcPts val="2800"/>
              </a:spcBef>
            </a:pPr>
            <a:r>
              <a:rPr lang="en-US" dirty="0" smtClean="0"/>
              <a:t>All functions </a:t>
            </a:r>
            <a:r>
              <a:rPr lang="en-US" dirty="0" err="1" smtClean="0"/>
              <a:t>docblocked</a:t>
            </a:r>
            <a:r>
              <a:rPr lang="en-US" dirty="0" smtClean="0"/>
              <a:t>, with </a:t>
            </a:r>
            <a:r>
              <a:rPr lang="en-US" sz="2400" dirty="0" smtClean="0">
                <a:solidFill>
                  <a:srgbClr val="DE604A"/>
                </a:solidFill>
                <a:latin typeface="Monaco" charset="0"/>
                <a:ea typeface="Monaco" charset="0"/>
                <a:cs typeface="Monaco" charset="0"/>
              </a:rPr>
              <a:t>@</a:t>
            </a:r>
            <a:r>
              <a:rPr lang="en-US" sz="2400" dirty="0" err="1" smtClean="0">
                <a:solidFill>
                  <a:srgbClr val="DE604A"/>
                </a:solidFill>
                <a:latin typeface="Monaco" charset="0"/>
                <a:ea typeface="Monaco" charset="0"/>
                <a:cs typeface="Monaco" charset="0"/>
              </a:rPr>
              <a:t>params</a:t>
            </a:r>
            <a:r>
              <a:rPr lang="en-US" sz="2400" dirty="0" smtClean="0">
                <a:solidFill>
                  <a:srgbClr val="DE604A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dirty="0" smtClean="0"/>
              <a:t>&amp; </a:t>
            </a:r>
            <a:r>
              <a:rPr lang="en-US" sz="2400" dirty="0">
                <a:solidFill>
                  <a:srgbClr val="DE604A"/>
                </a:solidFill>
                <a:latin typeface="Monaco" charset="0"/>
                <a:ea typeface="Monaco" charset="0"/>
                <a:cs typeface="Monaco" charset="0"/>
              </a:rPr>
              <a:t>@returns </a:t>
            </a:r>
            <a:r>
              <a:rPr lang="en-US" dirty="0" smtClean="0"/>
              <a:t>information.</a:t>
            </a:r>
          </a:p>
          <a:p>
            <a:pPr>
              <a:spcBef>
                <a:spcPts val="2800"/>
              </a:spcBef>
            </a:pPr>
            <a:r>
              <a:rPr lang="en-US" dirty="0" smtClean="0"/>
              <a:t>Libraries used included at top of files, including source and description of what it does.</a:t>
            </a:r>
          </a:p>
          <a:p>
            <a:pPr>
              <a:spcBef>
                <a:spcPts val="2800"/>
              </a:spcBef>
            </a:pPr>
            <a:r>
              <a:rPr lang="en-US" dirty="0" smtClean="0"/>
              <a:t>Lower level languages are harder to understand, this isn’t </a:t>
            </a:r>
            <a:r>
              <a:rPr lang="en-US" dirty="0" err="1" smtClean="0"/>
              <a:t>Javascript</a:t>
            </a:r>
            <a:r>
              <a:rPr lang="en-US" dirty="0" smtClean="0"/>
              <a:t>. </a:t>
            </a:r>
          </a:p>
          <a:p>
            <a:pPr>
              <a:spcBef>
                <a:spcPts val="2800"/>
              </a:spcBef>
            </a:pPr>
            <a:endParaRPr lang="en-US" dirty="0" smtClean="0"/>
          </a:p>
          <a:p>
            <a:pPr>
              <a:spcBef>
                <a:spcPts val="2800"/>
              </a:spcBef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3266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03314"/>
            <a:ext cx="7886700" cy="1325563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8877"/>
            <a:ext cx="7886700" cy="50986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f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(</a:t>
            </a:r>
            <a:r>
              <a:rPr lang="en-US" dirty="0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demonstration-works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 {</a:t>
            </a:r>
          </a:p>
          <a:p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MPU9250 9DOF chip is attached to an Arduino.</a:t>
            </a:r>
          </a:p>
          <a:p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Quaternion math converts raw IMU data into positional pitch/roll/yaw information.</a:t>
            </a:r>
          </a:p>
          <a:p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Data is transmitted through Serial monitor, </a:t>
            </a:r>
            <a:r>
              <a:rPr lang="en-US" sz="1800" dirty="0" err="1" smtClean="0">
                <a:latin typeface="Calibri" charset="0"/>
                <a:ea typeface="Calibri" charset="0"/>
                <a:cs typeface="Calibri" charset="0"/>
              </a:rPr>
              <a:t>Node.js</a:t>
            </a:r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 webserver listens and JSON-serializes orientation data.</a:t>
            </a:r>
          </a:p>
          <a:p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Client makes 10 requests/s, data is shown on screen &amp; </a:t>
            </a:r>
            <a:r>
              <a:rPr lang="en-US" sz="1800" dirty="0" err="1">
                <a:latin typeface="Calibri" charset="0"/>
                <a:ea typeface="Calibri" charset="0"/>
                <a:cs typeface="Calibri" charset="0"/>
              </a:rPr>
              <a:t>W</a:t>
            </a:r>
            <a:r>
              <a:rPr lang="en-US" sz="1800" dirty="0" err="1" smtClean="0">
                <a:latin typeface="Calibri" charset="0"/>
                <a:ea typeface="Calibri" charset="0"/>
                <a:cs typeface="Calibri" charset="0"/>
              </a:rPr>
              <a:t>ebGL</a:t>
            </a:r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 wireframe cube is updated to visually represent Arduino orientation in 3D space.</a:t>
            </a:r>
            <a:endParaRPr lang="en-US" sz="3200" dirty="0" smtClean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} 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else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{</a:t>
            </a:r>
          </a:p>
          <a:p>
            <a:pPr marL="0" indent="0">
              <a:buNone/>
            </a:pP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print(</a:t>
            </a:r>
            <a:r>
              <a:rPr lang="en-US" dirty="0" smtClean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“:/”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Powerpoint.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Monaco" charset="0"/>
                <a:ea typeface="Monaco" charset="0"/>
                <a:cs typeface="Monaco" charset="0"/>
              </a:rPr>
              <a:t>showNextSlide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(); </a:t>
            </a:r>
          </a:p>
          <a:p>
            <a:pPr marL="0" indent="0">
              <a:buNone/>
            </a:pPr>
            <a:r>
              <a:rPr lang="en-US" dirty="0">
                <a:latin typeface="Monaco" charset="0"/>
                <a:ea typeface="Monaco" charset="0"/>
                <a:cs typeface="Monaco" charset="0"/>
              </a:rPr>
              <a:t>}</a:t>
            </a:r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50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2319"/>
            <a:ext cx="9144000" cy="648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2800"/>
              </a:spcBef>
            </a:pPr>
            <a:r>
              <a:rPr lang="en-US" dirty="0" smtClean="0"/>
              <a:t>Possibility for drop-in replacement of current IMU to acquire more accurate data &amp; avoid faults. Looking at a number of options.</a:t>
            </a:r>
          </a:p>
          <a:p>
            <a:pPr>
              <a:spcBef>
                <a:spcPts val="2800"/>
              </a:spcBef>
            </a:pPr>
            <a:r>
              <a:rPr lang="en-US" dirty="0" smtClean="0"/>
              <a:t>Continuation of software development to tighten response time &amp; accuracy; and remove any errors.</a:t>
            </a:r>
          </a:p>
          <a:p>
            <a:pPr>
              <a:spcBef>
                <a:spcPts val="2800"/>
              </a:spcBef>
            </a:pPr>
            <a:r>
              <a:rPr lang="en-US" dirty="0" smtClean="0"/>
              <a:t>Continue documentation of current architecture to reduce difficulty curve for other team members needing to interface with data.</a:t>
            </a:r>
          </a:p>
          <a:p>
            <a:pPr>
              <a:spcBef>
                <a:spcPts val="2800"/>
              </a:spcBef>
            </a:pPr>
            <a:r>
              <a:rPr lang="en-US" dirty="0" smtClean="0"/>
              <a:t>Integration of IMU data into GNC PID-loops to control vehicle servos.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42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&amp;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Image of IMU, courtesy.</a:t>
            </a:r>
          </a:p>
          <a:p>
            <a:r>
              <a:rPr lang="en-US" sz="1800" dirty="0" smtClean="0"/>
              <a:t>“</a:t>
            </a:r>
            <a:r>
              <a:rPr lang="en-US" sz="1800" i="1" dirty="0" smtClean="0"/>
              <a:t>Dragon berthing at the ISS</a:t>
            </a:r>
            <a:r>
              <a:rPr lang="en-US" sz="1800" dirty="0" smtClean="0"/>
              <a:t>”, courtesy </a:t>
            </a:r>
            <a:r>
              <a:rPr lang="en-US" sz="1800" dirty="0"/>
              <a:t>NASA. </a:t>
            </a:r>
            <a:r>
              <a:rPr lang="en-US" sz="1800" u="sng" dirty="0">
                <a:solidFill>
                  <a:schemeClr val="accent1"/>
                </a:solidFill>
              </a:rPr>
              <a:t>https://</a:t>
            </a:r>
            <a:r>
              <a:rPr lang="en-US" sz="1800" u="sng" dirty="0" err="1">
                <a:solidFill>
                  <a:schemeClr val="accent1"/>
                </a:solidFill>
              </a:rPr>
              <a:t>www.nasa.gov</a:t>
            </a:r>
            <a:r>
              <a:rPr lang="en-US" sz="1800" u="sng" dirty="0">
                <a:solidFill>
                  <a:schemeClr val="accent1"/>
                </a:solidFill>
              </a:rPr>
              <a:t>/images/content/655515main_iss031e079326_full.jpg</a:t>
            </a:r>
            <a:endParaRPr lang="en-US" sz="1800" u="sng" dirty="0">
              <a:solidFill>
                <a:schemeClr val="accent1"/>
              </a:solidFill>
            </a:endParaRPr>
          </a:p>
          <a:p>
            <a:r>
              <a:rPr lang="en-US" sz="1800" dirty="0" smtClean="0"/>
              <a:t>“</a:t>
            </a:r>
            <a:r>
              <a:rPr lang="en-US" sz="1800" i="1" dirty="0" smtClean="0"/>
              <a:t>CRS-6 landing on Just Read The Instructions</a:t>
            </a:r>
            <a:r>
              <a:rPr lang="en-US" sz="1800" dirty="0" smtClean="0"/>
              <a:t>”, courtesy </a:t>
            </a:r>
            <a:r>
              <a:rPr lang="en-US" sz="1800" dirty="0" err="1" smtClean="0"/>
              <a:t>SpaceX</a:t>
            </a:r>
            <a:r>
              <a:rPr lang="en-US" sz="1800" dirty="0"/>
              <a:t>. </a:t>
            </a:r>
            <a:r>
              <a:rPr lang="en-US" sz="1800" u="sng" dirty="0">
                <a:solidFill>
                  <a:schemeClr val="accent1"/>
                </a:solidFill>
              </a:rPr>
              <a:t>https://</a:t>
            </a:r>
            <a:r>
              <a:rPr lang="en-US" sz="1800" u="sng" dirty="0" err="1">
                <a:solidFill>
                  <a:schemeClr val="accent1"/>
                </a:solidFill>
              </a:rPr>
              <a:t>www.flickr.com</a:t>
            </a:r>
            <a:r>
              <a:rPr lang="en-US" sz="1800" u="sng" dirty="0">
                <a:solidFill>
                  <a:schemeClr val="accent1"/>
                </a:solidFill>
              </a:rPr>
              <a:t>/photos/</a:t>
            </a:r>
            <a:r>
              <a:rPr lang="en-US" sz="1800" u="sng" dirty="0" err="1">
                <a:solidFill>
                  <a:schemeClr val="accent1"/>
                </a:solidFill>
              </a:rPr>
              <a:t>spacex</a:t>
            </a:r>
            <a:r>
              <a:rPr lang="en-US" sz="1800" u="sng" dirty="0">
                <a:solidFill>
                  <a:schemeClr val="accent1"/>
                </a:solidFill>
              </a:rPr>
              <a:t>/17369785125</a:t>
            </a:r>
            <a:endParaRPr lang="en-US" sz="1800" u="sng" dirty="0" smtClean="0">
              <a:solidFill>
                <a:schemeClr val="accent1"/>
              </a:solidFill>
            </a:endParaRPr>
          </a:p>
          <a:p>
            <a:r>
              <a:rPr lang="en-US" sz="1800" dirty="0" smtClean="0"/>
              <a:t>Image of Software Architecture created by Luke.</a:t>
            </a:r>
          </a:p>
          <a:p>
            <a:r>
              <a:rPr lang="en-US" sz="1800" dirty="0" smtClean="0"/>
              <a:t>Image of IMU connection failure created by Luke.</a:t>
            </a:r>
          </a:p>
          <a:p>
            <a:r>
              <a:rPr lang="en-US" sz="1800" dirty="0" smtClean="0"/>
              <a:t>Image of IMU code created by Luke.</a:t>
            </a:r>
          </a:p>
          <a:p>
            <a:r>
              <a:rPr lang="en-US" sz="1800" dirty="0" smtClean="0"/>
              <a:t>Code exemplars created by Luke.</a:t>
            </a:r>
          </a:p>
          <a:p>
            <a:r>
              <a:rPr lang="en-US" sz="1800" dirty="0" err="1" smtClean="0"/>
              <a:t>Arduino+Laptop</a:t>
            </a:r>
            <a:r>
              <a:rPr lang="en-US" sz="1800" dirty="0" smtClean="0"/>
              <a:t> &amp; Demonstration screen created by Luke.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4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IMU?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891376" cy="4351338"/>
          </a:xfrm>
        </p:spPr>
        <p:txBody>
          <a:bodyPr/>
          <a:lstStyle/>
          <a:p>
            <a:pPr>
              <a:spcBef>
                <a:spcPts val="2800"/>
              </a:spcBef>
            </a:pPr>
            <a:r>
              <a:rPr lang="en-US" dirty="0" smtClean="0"/>
              <a:t>An IMU, also known as an </a:t>
            </a:r>
            <a:r>
              <a:rPr lang="en-US" b="1" dirty="0" smtClean="0"/>
              <a:t>I</a:t>
            </a:r>
            <a:r>
              <a:rPr lang="en-US" dirty="0" smtClean="0"/>
              <a:t>nertial </a:t>
            </a:r>
            <a:r>
              <a:rPr lang="en-US" b="1" dirty="0" smtClean="0"/>
              <a:t>M</a:t>
            </a:r>
            <a:r>
              <a:rPr lang="en-US" dirty="0" smtClean="0"/>
              <a:t>easurement </a:t>
            </a:r>
            <a:r>
              <a:rPr lang="en-US" b="1" dirty="0" smtClean="0"/>
              <a:t>U</a:t>
            </a:r>
            <a:r>
              <a:rPr lang="en-US" dirty="0" smtClean="0"/>
              <a:t>nit, is an electronic component </a:t>
            </a:r>
            <a:r>
              <a:rPr lang="en-US" dirty="0" smtClean="0"/>
              <a:t>that measures intrinsic properties related to orientation.</a:t>
            </a:r>
          </a:p>
          <a:p>
            <a:pPr>
              <a:spcBef>
                <a:spcPts val="2800"/>
              </a:spcBef>
            </a:pPr>
            <a:r>
              <a:rPr lang="en-US" dirty="0" smtClean="0"/>
              <a:t>Generates rates of change </a:t>
            </a:r>
            <a:r>
              <a:rPr lang="en-US" dirty="0" err="1" smtClean="0"/>
              <a:t>w.r.t</a:t>
            </a:r>
            <a:r>
              <a:rPr lang="en-US" dirty="0" smtClean="0"/>
              <a:t>. acceleration, gyroscopic, &amp; magnetic data in the (</a:t>
            </a:r>
            <a:r>
              <a:rPr lang="en-US" dirty="0" err="1" smtClean="0"/>
              <a:t>x,y,z</a:t>
            </a:r>
            <a:r>
              <a:rPr lang="en-US" dirty="0" smtClean="0"/>
              <a:t>) axes.</a:t>
            </a:r>
          </a:p>
          <a:p>
            <a:pPr>
              <a:spcBef>
                <a:spcPts val="2800"/>
              </a:spcBef>
            </a:pPr>
            <a:r>
              <a:rPr lang="en-US" dirty="0" smtClean="0"/>
              <a:t>Quaternion mathematics can be applie</a:t>
            </a:r>
            <a:r>
              <a:rPr lang="en-US" dirty="0" smtClean="0"/>
              <a:t>d to produce positional pitch, roll, &amp; yaw data.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604" y="0"/>
            <a:ext cx="2874874" cy="287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8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2552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596" y="1082650"/>
            <a:ext cx="7886700" cy="1833906"/>
          </a:xfrm>
          <a:solidFill>
            <a:srgbClr val="1D1D1D">
              <a:alpha val="50196"/>
            </a:srgbClr>
          </a:solidFill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Why do we need an IMU?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96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598" y="2516206"/>
            <a:ext cx="4776826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Rockets need a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source </a:t>
            </a:r>
            <a:r>
              <a:rPr lang="en-US" b="1" dirty="0"/>
              <a:t>of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orientation </a:t>
            </a:r>
            <a:r>
              <a:rPr lang="en-US" b="1" dirty="0"/>
              <a:t>data!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5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need an IMU?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800"/>
              </a:spcBef>
            </a:pPr>
            <a:r>
              <a:rPr lang="en-US" dirty="0" smtClean="0"/>
              <a:t>IMU forms a subset of the overall GNC (Guidance, Navigation, &amp; Control) architecture for the avionics package.</a:t>
            </a:r>
          </a:p>
          <a:p>
            <a:pPr>
              <a:spcBef>
                <a:spcPts val="2800"/>
              </a:spcBef>
            </a:pPr>
            <a:r>
              <a:rPr lang="en-US" dirty="0" smtClean="0"/>
              <a:t>Positional, change, and rate of change data is fed from the IMU as inputs to the gimballing motors (in our case, servos)</a:t>
            </a:r>
            <a:r>
              <a:rPr lang="en-US" dirty="0"/>
              <a:t> </a:t>
            </a:r>
            <a:r>
              <a:rPr lang="en-US" dirty="0" smtClean="0"/>
              <a:t>to correct the vehicle trajectory.</a:t>
            </a:r>
            <a:endParaRPr lang="en-US" dirty="0" smtClean="0"/>
          </a:p>
          <a:p>
            <a:pPr>
              <a:spcBef>
                <a:spcPts val="2800"/>
              </a:spcBef>
            </a:pPr>
            <a:r>
              <a:rPr lang="en-US" dirty="0" smtClean="0"/>
              <a:t>Can additionally act to detect launch events (liftoff, apogee, landing).</a:t>
            </a:r>
          </a:p>
        </p:txBody>
      </p:sp>
    </p:spTree>
    <p:extLst>
      <p:ext uri="{BB962C8B-B14F-4D97-AF65-F5344CB8AC3E}">
        <p14:creationId xmlns:p14="http://schemas.microsoft.com/office/powerpoint/2010/main" val="21018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662" y="343181"/>
            <a:ext cx="4857749" cy="222823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the IMU integrates into the rocket avionics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597" y="3336609"/>
            <a:ext cx="7886700" cy="3630396"/>
          </a:xfrm>
        </p:spPr>
        <p:txBody>
          <a:bodyPr/>
          <a:lstStyle/>
          <a:p>
            <a:pPr>
              <a:spcBef>
                <a:spcPts val="2800"/>
              </a:spcBef>
            </a:pPr>
            <a:r>
              <a:rPr lang="en-US" dirty="0" smtClean="0"/>
              <a:t>Developed as an atomic subcomponent of the overall package.</a:t>
            </a:r>
          </a:p>
          <a:p>
            <a:pPr>
              <a:spcBef>
                <a:spcPts val="2800"/>
              </a:spcBef>
            </a:pPr>
            <a:r>
              <a:rPr lang="en-US" dirty="0" smtClean="0"/>
              <a:t>Pre-defined software architecture guarantees an IMU API for other components. </a:t>
            </a:r>
          </a:p>
          <a:p>
            <a:pPr>
              <a:spcBef>
                <a:spcPts val="2800"/>
              </a:spcBef>
            </a:pPr>
            <a:r>
              <a:rPr lang="en-US" dirty="0" smtClean="0"/>
              <a:t>Software architecture developed in Formal Design Document. Can be revised as requirements change.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947" y="276194"/>
            <a:ext cx="4323282" cy="293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9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IMU procurement &amp;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800"/>
              </a:spcBef>
            </a:pPr>
            <a:r>
              <a:rPr lang="en-US" dirty="0" smtClean="0"/>
              <a:t>Procurement </a:t>
            </a:r>
            <a:r>
              <a:rPr lang="en-US" dirty="0" smtClean="0"/>
              <a:t>of vehicle components was </a:t>
            </a:r>
            <a:r>
              <a:rPr lang="en-US" dirty="0" smtClean="0"/>
              <a:t>performed </a:t>
            </a:r>
            <a:r>
              <a:rPr lang="en-US" dirty="0" smtClean="0"/>
              <a:t>by Jonathan. </a:t>
            </a:r>
          </a:p>
          <a:p>
            <a:pPr>
              <a:spcBef>
                <a:spcPts val="2800"/>
              </a:spcBef>
            </a:pPr>
            <a:r>
              <a:rPr lang="en-US" dirty="0" smtClean="0"/>
              <a:t>Evaluation consisted of price, accessibility, and available support &amp; library quality. </a:t>
            </a:r>
          </a:p>
          <a:p>
            <a:pPr>
              <a:spcBef>
                <a:spcPts val="2800"/>
              </a:spcBef>
            </a:pPr>
            <a:r>
              <a:rPr lang="en-US" dirty="0" smtClean="0"/>
              <a:t>Latter is important if you want to get it working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</a:p>
          <a:p>
            <a:pPr>
              <a:spcBef>
                <a:spcPts val="2800"/>
              </a:spcBef>
            </a:pPr>
            <a:r>
              <a:rPr lang="en-US" dirty="0" smtClean="0"/>
              <a:t>Settled on IMU used last year (MPU9250) due to prior code &amp; component availability.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4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9423"/>
            <a:ext cx="7886700" cy="1325563"/>
          </a:xfrm>
        </p:spPr>
        <p:txBody>
          <a:bodyPr/>
          <a:lstStyle/>
          <a:p>
            <a:r>
              <a:rPr lang="en-US" dirty="0" smtClean="0"/>
              <a:t>Expectations vs. Reality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3584"/>
            <a:ext cx="7886700" cy="5288890"/>
          </a:xfrm>
        </p:spPr>
        <p:txBody>
          <a:bodyPr>
            <a:normAutofit/>
          </a:bodyPr>
          <a:lstStyle/>
          <a:p>
            <a:pPr>
              <a:spcBef>
                <a:spcPts val="2800"/>
              </a:spcBef>
            </a:pPr>
            <a:r>
              <a:rPr lang="en-US" dirty="0" smtClean="0"/>
              <a:t>Would’ve liked to have made more progress by now. IMU API contract should’ve been completed.</a:t>
            </a:r>
          </a:p>
          <a:p>
            <a:pPr>
              <a:spcBef>
                <a:spcPts val="2800"/>
              </a:spcBef>
            </a:pPr>
            <a:r>
              <a:rPr lang="en-US" dirty="0" smtClean="0"/>
              <a:t>Library quality &amp; documentation is poor at best.</a:t>
            </a:r>
          </a:p>
          <a:p>
            <a:pPr>
              <a:spcBef>
                <a:spcPts val="2800"/>
              </a:spcBef>
            </a:pPr>
            <a:r>
              <a:rPr lang="en-US" dirty="0" smtClean="0"/>
              <a:t>Always uncertain about whether you’ve made a programming error, or your $3 IMU chip is out-of-spec. Sometimes it is!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>
              <a:spcBef>
                <a:spcPts val="2800"/>
              </a:spcBef>
            </a:pPr>
            <a:r>
              <a:rPr lang="en-US" dirty="0" smtClean="0"/>
              <a:t>Positive: overall development path currently not constrained by IMU.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5" t="16565" r="14124" b="25440"/>
          <a:stretch/>
        </p:blipFill>
        <p:spPr>
          <a:xfrm>
            <a:off x="1784910" y="4389118"/>
            <a:ext cx="5215738" cy="91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1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IMU </a:t>
            </a:r>
            <a:r>
              <a:rPr lang="en-US" dirty="0"/>
              <a:t>S</a:t>
            </a:r>
            <a:r>
              <a:rPr lang="en-US" dirty="0" smtClean="0"/>
              <a:t>oftware Development Pt.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800"/>
              </a:spcBef>
            </a:pPr>
            <a:r>
              <a:rPr lang="en-US" dirty="0" smtClean="0"/>
              <a:t>Software development of IMU was constrained by procurement selection, hard to write chip &amp; library agnostic code without a contract/interface to guarantee against.</a:t>
            </a:r>
          </a:p>
          <a:p>
            <a:pPr>
              <a:spcBef>
                <a:spcPts val="2800"/>
              </a:spcBef>
            </a:pPr>
            <a:r>
              <a:rPr lang="en-US" dirty="0" smtClean="0"/>
              <a:t>Can only develop high level architecture in pseudo-code.</a:t>
            </a:r>
          </a:p>
          <a:p>
            <a:pPr>
              <a:spcBef>
                <a:spcPts val="2800"/>
              </a:spcBef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97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258</TotalTime>
  <Words>852</Words>
  <Application>Microsoft Macintosh PowerPoint</Application>
  <PresentationFormat>On-screen Show (4:3)</PresentationFormat>
  <Paragraphs>80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Calibri</vt:lpstr>
      <vt:lpstr>Calibri Light</vt:lpstr>
      <vt:lpstr>Mangal</vt:lpstr>
      <vt:lpstr>Monaco</vt:lpstr>
      <vt:lpstr>Arial</vt:lpstr>
      <vt:lpstr>Office Theme</vt:lpstr>
      <vt:lpstr>IMU Development</vt:lpstr>
      <vt:lpstr>What is an IMU?</vt:lpstr>
      <vt:lpstr>Why do we need an IMU?</vt:lpstr>
      <vt:lpstr>Rockets need a  source of  orientation data! </vt:lpstr>
      <vt:lpstr>Why do we need an IMU?</vt:lpstr>
      <vt:lpstr>How the IMU integrates into the rocket avionics package</vt:lpstr>
      <vt:lpstr>IMU procurement &amp; selection</vt:lpstr>
      <vt:lpstr>Expectations vs. Reality</vt:lpstr>
      <vt:lpstr>IMU Software Development Pt. 1</vt:lpstr>
      <vt:lpstr>IMU Software Development Pt. 2</vt:lpstr>
      <vt:lpstr>How the IMU software meets performance quality metrics</vt:lpstr>
      <vt:lpstr>How the IMU software meets correctness quality metrics</vt:lpstr>
      <vt:lpstr>PowerPoint Presentation</vt:lpstr>
      <vt:lpstr>Documentation</vt:lpstr>
      <vt:lpstr>Demonstration</vt:lpstr>
      <vt:lpstr>PowerPoint Presentation</vt:lpstr>
      <vt:lpstr>PowerPoint Presentation</vt:lpstr>
      <vt:lpstr>What’s next…</vt:lpstr>
      <vt:lpstr>References &amp; Sources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IMU Development</dc:title>
  <dc:creator>Microsoft Office User</dc:creator>
  <cp:lastModifiedBy>Microsoft Office User</cp:lastModifiedBy>
  <cp:revision>23</cp:revision>
  <dcterms:created xsi:type="dcterms:W3CDTF">2017-06-17T21:44:00Z</dcterms:created>
  <dcterms:modified xsi:type="dcterms:W3CDTF">2017-06-18T04:18:17Z</dcterms:modified>
</cp:coreProperties>
</file>